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82" r:id="rId7"/>
    <p:sldId id="283" r:id="rId8"/>
    <p:sldId id="260" r:id="rId9"/>
    <p:sldId id="258" r:id="rId10"/>
    <p:sldId id="262" r:id="rId11"/>
    <p:sldId id="265" r:id="rId12"/>
    <p:sldId id="266" r:id="rId13"/>
    <p:sldId id="267" r:id="rId14"/>
    <p:sldId id="281" r:id="rId15"/>
    <p:sldId id="268" r:id="rId16"/>
    <p:sldId id="279" r:id="rId17"/>
    <p:sldId id="280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5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2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8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2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1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7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5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8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5955-045C-4245-8120-DAB72689F5B6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B03F-122E-463E-8ED5-E6C70E65E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76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AF5-2559-4C28-BA9B-7A094EDD9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0074"/>
            <a:ext cx="9144000" cy="2387600"/>
          </a:xfrm>
        </p:spPr>
        <p:txBody>
          <a:bodyPr/>
          <a:lstStyle/>
          <a:p>
            <a:r>
              <a:rPr lang="en-GB" dirty="0"/>
              <a:t>SELSports Rooftop MUGA Installation</a:t>
            </a:r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7" name="Picture 6" descr="A picture containing food, drawing, plate&#10;&#10;Description automatically generated">
            <a:extLst>
              <a:ext uri="{FF2B5EF4-FFF2-40B4-BE49-F238E27FC236}">
                <a16:creationId xmlns:a16="http://schemas.microsoft.com/office/drawing/2014/main" id="{0B36154E-34B5-44F4-8503-3ACA2B2E4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1" y="4584126"/>
            <a:ext cx="4707802" cy="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2361" y="1091681"/>
            <a:ext cx="3949959" cy="458225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Gravel is deposited in bays and levelled by hand.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gravel is checked at regular intervals to ensure surface regularity.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(&gt;10mm) Over 3m Edge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7" name="Picture 6" descr="A picture containing outdoor, road, building, man&#10;&#10;Description automatically generated">
            <a:extLst>
              <a:ext uri="{FF2B5EF4-FFF2-40B4-BE49-F238E27FC236}">
                <a16:creationId xmlns:a16="http://schemas.microsoft.com/office/drawing/2014/main" id="{A07177AB-3F67-4CBC-AFE3-7E37F159C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2" y="1091682"/>
            <a:ext cx="3030692" cy="4582259"/>
          </a:xfrm>
          <a:prstGeom prst="rect">
            <a:avLst/>
          </a:prstGeom>
        </p:spPr>
      </p:pic>
      <p:pic>
        <p:nvPicPr>
          <p:cNvPr id="14" name="Picture 13" descr="A picture containing building, outdoor, sidewalk, man&#10;&#10;Description automatically generated">
            <a:extLst>
              <a:ext uri="{FF2B5EF4-FFF2-40B4-BE49-F238E27FC236}">
                <a16:creationId xmlns:a16="http://schemas.microsoft.com/office/drawing/2014/main" id="{7FF2A9B7-816E-4B9C-8BB2-23737A9B3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55" y="1091683"/>
            <a:ext cx="2796503" cy="21494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13CABD-6894-4298-BBC6-A7445AE3A1AB}"/>
              </a:ext>
            </a:extLst>
          </p:cNvPr>
          <p:cNvSpPr/>
          <p:nvPr/>
        </p:nvSpPr>
        <p:spPr>
          <a:xfrm>
            <a:off x="325436" y="306208"/>
            <a:ext cx="39265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Gravel Regulating Layer</a:t>
            </a:r>
            <a:endParaRPr lang="en-GB" sz="3000" dirty="0"/>
          </a:p>
        </p:txBody>
      </p:sp>
      <p:pic>
        <p:nvPicPr>
          <p:cNvPr id="17" name="Picture 16" descr="A picture containing outdoor, small, red, little&#10;&#10;Description automatically generated">
            <a:extLst>
              <a:ext uri="{FF2B5EF4-FFF2-40B4-BE49-F238E27FC236}">
                <a16:creationId xmlns:a16="http://schemas.microsoft.com/office/drawing/2014/main" id="{37181604-6336-4B5C-8E80-01F0CF2DA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68" y="3382809"/>
            <a:ext cx="2790590" cy="229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3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8618" y="910730"/>
            <a:ext cx="4019285" cy="434707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drainage/sub-base replacement system is then installed by hand. </a:t>
            </a:r>
          </a:p>
          <a:p>
            <a:pPr algn="l"/>
            <a:r>
              <a:rPr lang="en-GB" dirty="0"/>
              <a:t>The units are placed in panels and then secured together using locking pins.</a:t>
            </a:r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FAAA093E-DC5D-46D5-97F5-8F664F640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45" y="3429000"/>
            <a:ext cx="2778189" cy="21786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427DC-C05A-4EBA-AC1D-883F3531ACD6}"/>
              </a:ext>
            </a:extLst>
          </p:cNvPr>
          <p:cNvSpPr/>
          <p:nvPr/>
        </p:nvSpPr>
        <p:spPr>
          <a:xfrm>
            <a:off x="410884" y="221243"/>
            <a:ext cx="65187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Drainage / Sub-base Replacement Layer</a:t>
            </a:r>
            <a:endParaRPr lang="en-GB" sz="3000" dirty="0"/>
          </a:p>
        </p:txBody>
      </p:sp>
      <p:pic>
        <p:nvPicPr>
          <p:cNvPr id="9" name="Picture 8" descr="A parking lot&#10;&#10;Description automatically generated">
            <a:extLst>
              <a:ext uri="{FF2B5EF4-FFF2-40B4-BE49-F238E27FC236}">
                <a16:creationId xmlns:a16="http://schemas.microsoft.com/office/drawing/2014/main" id="{C8CDC3CA-1401-46E5-B556-2FB7F64A9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8" y="910730"/>
            <a:ext cx="2758175" cy="4696967"/>
          </a:xfrm>
          <a:prstGeom prst="rect">
            <a:avLst/>
          </a:prstGeom>
        </p:spPr>
      </p:pic>
      <p:pic>
        <p:nvPicPr>
          <p:cNvPr id="12" name="Picture 11" descr="A train is parked on the side of the road&#10;&#10;Description automatically generated">
            <a:extLst>
              <a:ext uri="{FF2B5EF4-FFF2-40B4-BE49-F238E27FC236}">
                <a16:creationId xmlns:a16="http://schemas.microsoft.com/office/drawing/2014/main" id="{04401004-C057-43B0-8B66-A78E4AB26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60" y="910730"/>
            <a:ext cx="2758175" cy="23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0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7105" y="979713"/>
            <a:ext cx="4360506" cy="4879909"/>
          </a:xfrm>
        </p:spPr>
        <p:txBody>
          <a:bodyPr/>
          <a:lstStyle/>
          <a:p>
            <a:pPr algn="l"/>
            <a:r>
              <a:rPr lang="en-GB" dirty="0"/>
              <a:t>Rolls of pre-fabricated shockpad are rolled out over the area.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All joints are taped.</a:t>
            </a:r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7" name="Picture 6" descr="A view of a city street&#10;&#10;Description automatically generated">
            <a:extLst>
              <a:ext uri="{FF2B5EF4-FFF2-40B4-BE49-F238E27FC236}">
                <a16:creationId xmlns:a16="http://schemas.microsoft.com/office/drawing/2014/main" id="{5113B812-8C20-4C96-B3A7-B79BD701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1" y="1101012"/>
            <a:ext cx="3141595" cy="4767943"/>
          </a:xfrm>
          <a:prstGeom prst="rect">
            <a:avLst/>
          </a:prstGeom>
        </p:spPr>
      </p:pic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CC6B4AD5-82AD-4181-9FB0-DE943BC8E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1091680"/>
            <a:ext cx="3141595" cy="47679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83F539-0740-4436-94D0-69A1ED12A08D}"/>
              </a:ext>
            </a:extLst>
          </p:cNvPr>
          <p:cNvSpPr/>
          <p:nvPr/>
        </p:nvSpPr>
        <p:spPr>
          <a:xfrm>
            <a:off x="485722" y="385793"/>
            <a:ext cx="1726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Shockpad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9332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4DB58EC5-4C66-497B-9C85-1B8A5CA49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5612" y="910731"/>
            <a:ext cx="3452388" cy="475673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Rolls of synthetic grass are positioned in the correct location in line with the manufacturers roll-plan. </a:t>
            </a:r>
          </a:p>
          <a:p>
            <a:pPr algn="l"/>
            <a:r>
              <a:rPr lang="en-GB" dirty="0"/>
              <a:t>The rolls are then rolled out over the area.</a:t>
            </a:r>
          </a:p>
          <a:p>
            <a:pPr algn="l"/>
            <a:r>
              <a:rPr lang="en-GB" dirty="0"/>
              <a:t>The edges of the rolls are lined up so that they neatly butt up to each other.</a:t>
            </a:r>
          </a:p>
          <a:p>
            <a:pPr algn="l"/>
            <a:r>
              <a:rPr lang="en-GB" dirty="0"/>
              <a:t>Any ripples or creases are removed using a kicker.</a:t>
            </a:r>
          </a:p>
        </p:txBody>
      </p:sp>
      <p:pic>
        <p:nvPicPr>
          <p:cNvPr id="13" name="Picture 12" descr="A picture containing grass, building, outdoor, game&#10;&#10;Description automatically generated">
            <a:extLst>
              <a:ext uri="{FF2B5EF4-FFF2-40B4-BE49-F238E27FC236}">
                <a16:creationId xmlns:a16="http://schemas.microsoft.com/office/drawing/2014/main" id="{783BA715-A12B-4D8A-84AE-FAE84C9A7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008" y="910731"/>
            <a:ext cx="3139168" cy="4756738"/>
          </a:xfrm>
          <a:prstGeom prst="rect">
            <a:avLst/>
          </a:prstGeom>
        </p:spPr>
      </p:pic>
      <p:pic>
        <p:nvPicPr>
          <p:cNvPr id="14" name="Picture 13" descr="A view of a building&#10;&#10;Description automatically generated">
            <a:extLst>
              <a:ext uri="{FF2B5EF4-FFF2-40B4-BE49-F238E27FC236}">
                <a16:creationId xmlns:a16="http://schemas.microsoft.com/office/drawing/2014/main" id="{7C22DD2E-9077-48E5-B9EE-1CFFD7576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9" y="910731"/>
            <a:ext cx="3139168" cy="47567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C0F8F5-A237-4318-8F6F-83F858721C82}"/>
              </a:ext>
            </a:extLst>
          </p:cNvPr>
          <p:cNvSpPr/>
          <p:nvPr/>
        </p:nvSpPr>
        <p:spPr>
          <a:xfrm>
            <a:off x="471711" y="293460"/>
            <a:ext cx="26219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Synthetic Grass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6470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35" y="6090083"/>
            <a:ext cx="121214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10" name="Picture 9" descr="A picture containing grass, outdoor, fence, green&#10;&#10;Description automatically generated">
            <a:extLst>
              <a:ext uri="{FF2B5EF4-FFF2-40B4-BE49-F238E27FC236}">
                <a16:creationId xmlns:a16="http://schemas.microsoft.com/office/drawing/2014/main" id="{F7910A89-AF45-40DF-9097-8A1956B9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7" y="910732"/>
            <a:ext cx="3103922" cy="4909016"/>
          </a:xfrm>
          <a:prstGeom prst="rect">
            <a:avLst/>
          </a:prstGeom>
        </p:spPr>
      </p:pic>
      <p:pic>
        <p:nvPicPr>
          <p:cNvPr id="7" name="Picture 6" descr="A picture containing train, track, black, green&#10;&#10;Description automatically generated">
            <a:extLst>
              <a:ext uri="{FF2B5EF4-FFF2-40B4-BE49-F238E27FC236}">
                <a16:creationId xmlns:a16="http://schemas.microsoft.com/office/drawing/2014/main" id="{EB274539-30F0-4886-90D8-012C81608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70" y="910731"/>
            <a:ext cx="3103922" cy="2131233"/>
          </a:xfrm>
          <a:prstGeom prst="rect">
            <a:avLst/>
          </a:prstGeom>
        </p:spPr>
      </p:pic>
      <p:pic>
        <p:nvPicPr>
          <p:cNvPr id="3" name="Picture 2" descr="A close up of a green field&#10;&#10;Description automatically generated">
            <a:extLst>
              <a:ext uri="{FF2B5EF4-FFF2-40B4-BE49-F238E27FC236}">
                <a16:creationId xmlns:a16="http://schemas.microsoft.com/office/drawing/2014/main" id="{95781FFF-FD09-472C-BEAB-A38A6340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70" y="3195873"/>
            <a:ext cx="3103922" cy="2623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A55D01-5BBC-4EC8-A516-9DFB18E0A263}"/>
              </a:ext>
            </a:extLst>
          </p:cNvPr>
          <p:cNvSpPr/>
          <p:nvPr/>
        </p:nvSpPr>
        <p:spPr>
          <a:xfrm>
            <a:off x="325436" y="271065"/>
            <a:ext cx="3439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Jointing &amp; Play Lines</a:t>
            </a:r>
            <a:endParaRPr lang="en-GB" sz="3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3C921-B669-47D5-B0D9-5A05362EE9C8}"/>
              </a:ext>
            </a:extLst>
          </p:cNvPr>
          <p:cNvSpPr/>
          <p:nvPr/>
        </p:nvSpPr>
        <p:spPr>
          <a:xfrm>
            <a:off x="6966680" y="816100"/>
            <a:ext cx="402465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edges of the rolls are then peeled back in preparation for jointing.</a:t>
            </a:r>
          </a:p>
          <a:p>
            <a:endParaRPr lang="en-GB" sz="2000" dirty="0"/>
          </a:p>
          <a:p>
            <a:r>
              <a:rPr lang="en-GB" sz="2000" dirty="0"/>
              <a:t>A strip of jointing tape is dispensed and covered with adhesive.</a:t>
            </a:r>
          </a:p>
          <a:p>
            <a:endParaRPr lang="en-GB" sz="2000" dirty="0"/>
          </a:p>
          <a:p>
            <a:r>
              <a:rPr lang="en-GB" sz="2000" dirty="0"/>
              <a:t>The roll edges are then pressed into the adhesive and left until cured.</a:t>
            </a:r>
          </a:p>
          <a:p>
            <a:endParaRPr lang="en-GB" sz="2000" dirty="0"/>
          </a:p>
          <a:p>
            <a:r>
              <a:rPr lang="en-GB" sz="2000" dirty="0"/>
              <a:t>Play lines are marked and then cut out using specialist cutting tools.</a:t>
            </a:r>
          </a:p>
          <a:p>
            <a:endParaRPr lang="en-GB" sz="2000" dirty="0"/>
          </a:p>
          <a:p>
            <a:r>
              <a:rPr lang="en-GB" sz="2000" dirty="0"/>
              <a:t>Coloured line marking material is</a:t>
            </a:r>
          </a:p>
          <a:p>
            <a:r>
              <a:rPr lang="en-GB" sz="2000" dirty="0"/>
              <a:t>then inlaid and secured with tape and adhesive.</a:t>
            </a:r>
            <a:endParaRPr lang="en-GB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6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2510" y="1007707"/>
            <a:ext cx="3558932" cy="468522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Silica sand infill is distributed over the synthetic grass in accordance with the grass manufacturers recommended spread rate.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sand is then brushed into the surface using a walk behind power brush.</a:t>
            </a:r>
          </a:p>
          <a:p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10" name="Picture 9" descr="A close up of green grass&#10;&#10;Description automatically generated">
            <a:extLst>
              <a:ext uri="{FF2B5EF4-FFF2-40B4-BE49-F238E27FC236}">
                <a16:creationId xmlns:a16="http://schemas.microsoft.com/office/drawing/2014/main" id="{3FA8ECCD-2B69-4143-92E1-4C426172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1007707"/>
            <a:ext cx="3308898" cy="4685220"/>
          </a:xfrm>
          <a:prstGeom prst="rect">
            <a:avLst/>
          </a:prstGeom>
        </p:spPr>
      </p:pic>
      <p:pic>
        <p:nvPicPr>
          <p:cNvPr id="7" name="Picture 6" descr="A picture containing grass, outdoor, field, game&#10;&#10;Description automatically generated">
            <a:extLst>
              <a:ext uri="{FF2B5EF4-FFF2-40B4-BE49-F238E27FC236}">
                <a16:creationId xmlns:a16="http://schemas.microsoft.com/office/drawing/2014/main" id="{3DCDD694-4F8D-462D-BD2B-5AEB39372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49" y="1007707"/>
            <a:ext cx="3458188" cy="46852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61EE34-077E-4F83-BBF7-6CDDF6F7F479}"/>
              </a:ext>
            </a:extLst>
          </p:cNvPr>
          <p:cNvSpPr/>
          <p:nvPr/>
        </p:nvSpPr>
        <p:spPr>
          <a:xfrm>
            <a:off x="302049" y="393539"/>
            <a:ext cx="27458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Infill &amp; Brushing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71844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726" y="849036"/>
            <a:ext cx="3334507" cy="4824905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Fencing panels are then clad onto the fence posts using anti-tamper fixings and clamp bars.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roof net is then suspended on tensioned steel line wires braced by the fence posts.</a:t>
            </a:r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building with a grassy field&#10;&#10;Description automatically generated">
            <a:extLst>
              <a:ext uri="{FF2B5EF4-FFF2-40B4-BE49-F238E27FC236}">
                <a16:creationId xmlns:a16="http://schemas.microsoft.com/office/drawing/2014/main" id="{AA85F1E0-307F-4435-935D-22633131E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56" y="849036"/>
            <a:ext cx="3125969" cy="4824905"/>
          </a:xfrm>
          <a:prstGeom prst="rect">
            <a:avLst/>
          </a:prstGeom>
        </p:spPr>
      </p:pic>
      <p:pic>
        <p:nvPicPr>
          <p:cNvPr id="10" name="Picture 9" descr="A close up of a wire fence&#10;&#10;Description automatically generated">
            <a:extLst>
              <a:ext uri="{FF2B5EF4-FFF2-40B4-BE49-F238E27FC236}">
                <a16:creationId xmlns:a16="http://schemas.microsoft.com/office/drawing/2014/main" id="{77B2E766-4D24-46F3-B0E7-B7A34234C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5" y="849036"/>
            <a:ext cx="3125969" cy="48249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6BC363-7CE7-47D7-A4BE-C223331CDCCD}"/>
              </a:ext>
            </a:extLst>
          </p:cNvPr>
          <p:cNvSpPr/>
          <p:nvPr/>
        </p:nvSpPr>
        <p:spPr>
          <a:xfrm>
            <a:off x="325436" y="322601"/>
            <a:ext cx="252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Fence Panels &amp; Roof 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0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437" y="5272901"/>
            <a:ext cx="9144000" cy="460637"/>
          </a:xfrm>
        </p:spPr>
        <p:txBody>
          <a:bodyPr/>
          <a:lstStyle/>
          <a:p>
            <a:r>
              <a:rPr lang="en-GB" dirty="0"/>
              <a:t>COMPLETION</a:t>
            </a:r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5E4F97DF-FE4A-47CC-A600-9EC2ECA4E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53" y="910731"/>
            <a:ext cx="8672016" cy="40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9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3904"/>
            <a:ext cx="9144000" cy="1655762"/>
          </a:xfrm>
        </p:spPr>
        <p:txBody>
          <a:bodyPr/>
          <a:lstStyle/>
          <a:p>
            <a:r>
              <a:rPr lang="en-GB" dirty="0"/>
              <a:t>Thanks for Listening</a:t>
            </a:r>
          </a:p>
          <a:p>
            <a:endParaRPr lang="en-GB" dirty="0"/>
          </a:p>
          <a:p>
            <a:r>
              <a:rPr lang="en-GB" dirty="0"/>
              <a:t>Any Questions?</a:t>
            </a:r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picture containing food, drawing, plate&#10;&#10;Description automatically generated">
            <a:extLst>
              <a:ext uri="{FF2B5EF4-FFF2-40B4-BE49-F238E27FC236}">
                <a16:creationId xmlns:a16="http://schemas.microsoft.com/office/drawing/2014/main" id="{A0AD21CF-7C91-4D34-AD4E-746461E1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1" y="4584126"/>
            <a:ext cx="4707802" cy="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5428"/>
            <a:ext cx="4111690" cy="41354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System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Synthetic Grass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Offsite Prep &amp; Pre-Fab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Pre-start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Fence Post Installation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Waterproofing / insulation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Protective Fleece</a:t>
            </a:r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0A5A990-39FF-4FD0-B12E-3E40F9E5601D}"/>
              </a:ext>
            </a:extLst>
          </p:cNvPr>
          <p:cNvSpPr txBox="1">
            <a:spLocks/>
          </p:cNvSpPr>
          <p:nvPr/>
        </p:nvSpPr>
        <p:spPr>
          <a:xfrm>
            <a:off x="6180974" y="1820325"/>
            <a:ext cx="5685589" cy="413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Gravel Regulating Layer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Drainage/Sub-Base Replacement layer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Shockpad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Synthetic Grass Surfacing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Jointing &amp; Play lines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Infill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Fence Panel &amp; Roof Net Install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F9D8C7A-F083-409E-863C-66AB0A9CBA6C}"/>
              </a:ext>
            </a:extLst>
          </p:cNvPr>
          <p:cNvSpPr txBox="1">
            <a:spLocks/>
          </p:cNvSpPr>
          <p:nvPr/>
        </p:nvSpPr>
        <p:spPr>
          <a:xfrm>
            <a:off x="1399563" y="1140539"/>
            <a:ext cx="4111690" cy="413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1875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0A5A990-39FF-4FD0-B12E-3E40F9E5601D}"/>
              </a:ext>
            </a:extLst>
          </p:cNvPr>
          <p:cNvSpPr txBox="1">
            <a:spLocks/>
          </p:cNvSpPr>
          <p:nvPr/>
        </p:nvSpPr>
        <p:spPr>
          <a:xfrm>
            <a:off x="6180975" y="1820325"/>
            <a:ext cx="4111690" cy="413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F9D8C7A-F083-409E-863C-66AB0A9CBA6C}"/>
              </a:ext>
            </a:extLst>
          </p:cNvPr>
          <p:cNvSpPr txBox="1">
            <a:spLocks/>
          </p:cNvSpPr>
          <p:nvPr/>
        </p:nvSpPr>
        <p:spPr>
          <a:xfrm>
            <a:off x="1399562" y="1140539"/>
            <a:ext cx="9645665" cy="464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/>
              <a:t>System Overview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Innovative &amp; alternate method of sports facility construction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Design &amp; working method optimised for rooftop locations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Light Weight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Modular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Fully Permeable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Installed directly onto underlying roof construction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Several compatible surface finishes</a:t>
            </a:r>
          </a:p>
        </p:txBody>
      </p:sp>
    </p:spTree>
    <p:extLst>
      <p:ext uri="{BB962C8B-B14F-4D97-AF65-F5344CB8AC3E}">
        <p14:creationId xmlns:p14="http://schemas.microsoft.com/office/powerpoint/2010/main" val="196575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0A5A990-39FF-4FD0-B12E-3E40F9E5601D}"/>
              </a:ext>
            </a:extLst>
          </p:cNvPr>
          <p:cNvSpPr txBox="1">
            <a:spLocks/>
          </p:cNvSpPr>
          <p:nvPr/>
        </p:nvSpPr>
        <p:spPr>
          <a:xfrm>
            <a:off x="6180975" y="1820325"/>
            <a:ext cx="4111690" cy="413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F9D8C7A-F083-409E-863C-66AB0A9CBA6C}"/>
              </a:ext>
            </a:extLst>
          </p:cNvPr>
          <p:cNvSpPr txBox="1">
            <a:spLocks/>
          </p:cNvSpPr>
          <p:nvPr/>
        </p:nvSpPr>
        <p:spPr>
          <a:xfrm>
            <a:off x="412734" y="220937"/>
            <a:ext cx="9645665" cy="464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dirty="0"/>
              <a:t>Synthetic Grass System</a:t>
            </a:r>
          </a:p>
          <a:p>
            <a:pPr algn="l"/>
            <a:endParaRPr lang="en-GB" sz="3000" b="1" dirty="0"/>
          </a:p>
          <a:p>
            <a:pPr algn="l"/>
            <a:endParaRPr lang="en-GB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933A7-6ED5-49C0-9AB1-4280CF86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4" y="769545"/>
            <a:ext cx="9645666" cy="51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7187" y="1430447"/>
            <a:ext cx="3947394" cy="3534681"/>
          </a:xfrm>
        </p:spPr>
        <p:txBody>
          <a:bodyPr/>
          <a:lstStyle/>
          <a:p>
            <a:pPr algn="l"/>
            <a:r>
              <a:rPr lang="en-GB" dirty="0"/>
              <a:t>Where possible materials pre-fabricated off site and delivered to site palletised.</a:t>
            </a:r>
          </a:p>
          <a:p>
            <a:pPr algn="l"/>
            <a:r>
              <a:rPr lang="en-GB" dirty="0"/>
              <a:t>Improves efficiency of lifting operation onto roof.</a:t>
            </a:r>
          </a:p>
          <a:p>
            <a:pPr algn="l"/>
            <a:r>
              <a:rPr lang="en-GB" dirty="0"/>
              <a:t>Reduces install time on-site.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087080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picture containing outdoor, truck, green, grass&#10;&#10;Description automatically generated">
            <a:extLst>
              <a:ext uri="{FF2B5EF4-FFF2-40B4-BE49-F238E27FC236}">
                <a16:creationId xmlns:a16="http://schemas.microsoft.com/office/drawing/2014/main" id="{4545B379-02D1-415E-BAF6-8162DB4E9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45" y="1137778"/>
            <a:ext cx="2550059" cy="3827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6AA35-E663-4444-A84F-5D4767C547EE}"/>
              </a:ext>
            </a:extLst>
          </p:cNvPr>
          <p:cNvSpPr txBox="1"/>
          <p:nvPr/>
        </p:nvSpPr>
        <p:spPr>
          <a:xfrm>
            <a:off x="1433466" y="525694"/>
            <a:ext cx="9234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Off Site Preparation &amp; Pre -Fabrication</a:t>
            </a:r>
          </a:p>
        </p:txBody>
      </p:sp>
      <p:pic>
        <p:nvPicPr>
          <p:cNvPr id="9" name="Picture 8" descr="A picture containing outdoor, green, truck, building&#10;&#10;Description automatically generated">
            <a:extLst>
              <a:ext uri="{FF2B5EF4-FFF2-40B4-BE49-F238E27FC236}">
                <a16:creationId xmlns:a16="http://schemas.microsoft.com/office/drawing/2014/main" id="{CF6BA893-EA38-40DF-A531-385399173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82" y="1137778"/>
            <a:ext cx="2550059" cy="3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020" y="1511929"/>
            <a:ext cx="3371461" cy="3751949"/>
          </a:xfrm>
        </p:spPr>
        <p:txBody>
          <a:bodyPr/>
          <a:lstStyle/>
          <a:p>
            <a:pPr algn="l"/>
            <a:r>
              <a:rPr lang="en-GB" dirty="0"/>
              <a:t>Installation location to be free of others trades &amp; materials.</a:t>
            </a:r>
          </a:p>
          <a:p>
            <a:pPr algn="l"/>
            <a:r>
              <a:rPr lang="en-GB" dirty="0"/>
              <a:t>Area inspected and accepted by SEL.</a:t>
            </a:r>
          </a:p>
          <a:p>
            <a:pPr algn="l"/>
            <a:r>
              <a:rPr lang="en-GB" dirty="0"/>
              <a:t>Distribution of materials plan put into action.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large building&#10;&#10;Description automatically generated">
            <a:extLst>
              <a:ext uri="{FF2B5EF4-FFF2-40B4-BE49-F238E27FC236}">
                <a16:creationId xmlns:a16="http://schemas.microsoft.com/office/drawing/2014/main" id="{994603FC-6E5E-464A-BE24-AF8C7115E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511929"/>
            <a:ext cx="3057052" cy="3751949"/>
          </a:xfrm>
          <a:prstGeom prst="rect">
            <a:avLst/>
          </a:prstGeom>
        </p:spPr>
      </p:pic>
      <p:pic>
        <p:nvPicPr>
          <p:cNvPr id="7" name="Picture 6" descr="An empty parking lot in front of a building&#10;&#10;Description automatically generated">
            <a:extLst>
              <a:ext uri="{FF2B5EF4-FFF2-40B4-BE49-F238E27FC236}">
                <a16:creationId xmlns:a16="http://schemas.microsoft.com/office/drawing/2014/main" id="{1C91BA9E-E81A-470B-A700-1A4417A55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11" y="1511929"/>
            <a:ext cx="3057051" cy="3759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9D62-8E9F-4FCA-9E62-967BDE146EFC}"/>
              </a:ext>
            </a:extLst>
          </p:cNvPr>
          <p:cNvSpPr txBox="1"/>
          <p:nvPr/>
        </p:nvSpPr>
        <p:spPr>
          <a:xfrm>
            <a:off x="1433467" y="525694"/>
            <a:ext cx="2966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Pre-Start</a:t>
            </a:r>
          </a:p>
        </p:txBody>
      </p:sp>
    </p:spTree>
    <p:extLst>
      <p:ext uri="{BB962C8B-B14F-4D97-AF65-F5344CB8AC3E}">
        <p14:creationId xmlns:p14="http://schemas.microsoft.com/office/powerpoint/2010/main" val="355341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0037" y="1112095"/>
            <a:ext cx="3865984" cy="4299659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Fence posts set out, marked, and drilled.</a:t>
            </a:r>
          </a:p>
          <a:p>
            <a:pPr algn="l"/>
            <a:r>
              <a:rPr lang="en-GB" dirty="0"/>
              <a:t>Thermal Breaks positioned beneath base plates (if required).</a:t>
            </a:r>
          </a:p>
          <a:p>
            <a:pPr algn="l"/>
            <a:r>
              <a:rPr lang="en-GB" dirty="0"/>
              <a:t>Secured with mechanical anchors in line with fencing design and bolt technical data.</a:t>
            </a:r>
          </a:p>
          <a:p>
            <a:pPr algn="l"/>
            <a:r>
              <a:rPr lang="en-GB" dirty="0"/>
              <a:t>Pitch Pockets (or similar) formed by others prior to waterproofing.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picture containing building, outdoor, bridge, water&#10;&#10;Description automatically generated">
            <a:extLst>
              <a:ext uri="{FF2B5EF4-FFF2-40B4-BE49-F238E27FC236}">
                <a16:creationId xmlns:a16="http://schemas.microsoft.com/office/drawing/2014/main" id="{46C10D4C-1592-4DF1-9DD4-4160B0518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0" y="1112095"/>
            <a:ext cx="3037540" cy="4299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9A328F-4B88-4CC3-8EEB-C129838E82DF}"/>
              </a:ext>
            </a:extLst>
          </p:cNvPr>
          <p:cNvSpPr/>
          <p:nvPr/>
        </p:nvSpPr>
        <p:spPr>
          <a:xfrm>
            <a:off x="815478" y="285326"/>
            <a:ext cx="37651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Fence Post Installation</a:t>
            </a:r>
          </a:p>
        </p:txBody>
      </p:sp>
      <p:pic>
        <p:nvPicPr>
          <p:cNvPr id="9" name="Picture 8" descr="A picture containing sitting, grass, table, green&#10;&#10;Description automatically generated">
            <a:extLst>
              <a:ext uri="{FF2B5EF4-FFF2-40B4-BE49-F238E27FC236}">
                <a16:creationId xmlns:a16="http://schemas.microsoft.com/office/drawing/2014/main" id="{B5E53C3E-D83F-45B7-97AB-AA4FDBE58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63" y="1112097"/>
            <a:ext cx="3037540" cy="1982756"/>
          </a:xfrm>
          <a:prstGeom prst="rect">
            <a:avLst/>
          </a:prstGeom>
        </p:spPr>
      </p:pic>
      <p:pic>
        <p:nvPicPr>
          <p:cNvPr id="10" name="Picture 9" descr="A picture containing sitting, table, white, food&#10;&#10;Description automatically generated">
            <a:extLst>
              <a:ext uri="{FF2B5EF4-FFF2-40B4-BE49-F238E27FC236}">
                <a16:creationId xmlns:a16="http://schemas.microsoft.com/office/drawing/2014/main" id="{02502E49-7778-4359-81F4-447927B43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63" y="3181740"/>
            <a:ext cx="3037540" cy="22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326" y="1805233"/>
            <a:ext cx="2991861" cy="4675435"/>
          </a:xfrm>
        </p:spPr>
        <p:txBody>
          <a:bodyPr/>
          <a:lstStyle/>
          <a:p>
            <a:pPr algn="l"/>
            <a:r>
              <a:rPr lang="en-GB" dirty="0"/>
              <a:t>Waterproofing and insulation to be installed (by others) and appropriately signed off.</a:t>
            </a:r>
          </a:p>
          <a:p>
            <a:pPr algn="l"/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19935" y="6105186"/>
            <a:ext cx="5947502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8" name="Picture 7" descr="A snow covered street&#10;&#10;Description automatically generated">
            <a:extLst>
              <a:ext uri="{FF2B5EF4-FFF2-40B4-BE49-F238E27FC236}">
                <a16:creationId xmlns:a16="http://schemas.microsoft.com/office/drawing/2014/main" id="{4E2BA76D-693B-4300-B3C1-52A15EDD0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2" y="910731"/>
            <a:ext cx="3354352" cy="45847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A5B239-A829-4C58-8D46-8E8DD6ACC4FF}"/>
              </a:ext>
            </a:extLst>
          </p:cNvPr>
          <p:cNvSpPr/>
          <p:nvPr/>
        </p:nvSpPr>
        <p:spPr>
          <a:xfrm>
            <a:off x="664906" y="266020"/>
            <a:ext cx="4557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Waterproofing &amp; Insulation</a:t>
            </a:r>
          </a:p>
        </p:txBody>
      </p:sp>
      <p:pic>
        <p:nvPicPr>
          <p:cNvPr id="13" name="Picture 12" descr="A building covered in snow&#10;&#10;Description automatically generated">
            <a:extLst>
              <a:ext uri="{FF2B5EF4-FFF2-40B4-BE49-F238E27FC236}">
                <a16:creationId xmlns:a16="http://schemas.microsoft.com/office/drawing/2014/main" id="{BEFD0F40-7DCA-4124-987C-536EF3A79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24" y="910731"/>
            <a:ext cx="3354352" cy="45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4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E7F3C-651C-4188-B7D8-AD0374DE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2940" y="1166327"/>
            <a:ext cx="3769258" cy="446595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Protective geotextile is rolled out over the area.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Depth of gravel is set and maintained using laser level.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4" name="Footer Placeholder 102">
            <a:extLst>
              <a:ext uri="{FF2B5EF4-FFF2-40B4-BE49-F238E27FC236}">
                <a16:creationId xmlns:a16="http://schemas.microsoft.com/office/drawing/2014/main" id="{8027F83C-0858-4289-B279-23600FB6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35" y="6090083"/>
            <a:ext cx="12192000" cy="781170"/>
          </a:xfrm>
          <a:solidFill>
            <a:srgbClr val="393185"/>
          </a:solidFill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SEL Environmental Ltd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007D5F-C71C-4052-B2E1-D5268842173E}"/>
              </a:ext>
            </a:extLst>
          </p:cNvPr>
          <p:cNvSpPr/>
          <p:nvPr/>
        </p:nvSpPr>
        <p:spPr>
          <a:xfrm>
            <a:off x="-1" y="6105186"/>
            <a:ext cx="5967437" cy="781170"/>
          </a:xfrm>
          <a:prstGeom prst="rtTriangle">
            <a:avLst/>
          </a:prstGeom>
          <a:solidFill>
            <a:srgbClr val="E31E2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4086C-310A-49CB-9560-9528F691C9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021" y="230188"/>
            <a:ext cx="680543" cy="680543"/>
          </a:xfrm>
          <a:prstGeom prst="rect">
            <a:avLst/>
          </a:prstGeom>
        </p:spPr>
      </p:pic>
      <p:pic>
        <p:nvPicPr>
          <p:cNvPr id="7" name="Picture 6" descr="A picture containing indoor, sitting, sink, white&#10;&#10;Description automatically generated">
            <a:extLst>
              <a:ext uri="{FF2B5EF4-FFF2-40B4-BE49-F238E27FC236}">
                <a16:creationId xmlns:a16="http://schemas.microsoft.com/office/drawing/2014/main" id="{EDF5780A-DFF3-48C7-98BC-E1C769A07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0" y="1166327"/>
            <a:ext cx="2751756" cy="4465950"/>
          </a:xfrm>
          <a:prstGeom prst="rect">
            <a:avLst/>
          </a:prstGeom>
        </p:spPr>
      </p:pic>
      <p:pic>
        <p:nvPicPr>
          <p:cNvPr id="10" name="Picture 9" descr="A picture containing table, snow, sitting, man&#10;&#10;Description automatically generated">
            <a:extLst>
              <a:ext uri="{FF2B5EF4-FFF2-40B4-BE49-F238E27FC236}">
                <a16:creationId xmlns:a16="http://schemas.microsoft.com/office/drawing/2014/main" id="{8C90030D-881A-4892-AC9D-73BC881F5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91" y="1166327"/>
            <a:ext cx="2817517" cy="4465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A2865E-9073-42EE-97E3-38C8D2E6767A}"/>
              </a:ext>
            </a:extLst>
          </p:cNvPr>
          <p:cNvSpPr/>
          <p:nvPr/>
        </p:nvSpPr>
        <p:spPr>
          <a:xfrm>
            <a:off x="519720" y="239097"/>
            <a:ext cx="7097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/>
              <a:t>Protective Fleece &amp; Gravel Regulating Layer</a:t>
            </a:r>
          </a:p>
        </p:txBody>
      </p:sp>
    </p:spTree>
    <p:extLst>
      <p:ext uri="{BB962C8B-B14F-4D97-AF65-F5344CB8AC3E}">
        <p14:creationId xmlns:p14="http://schemas.microsoft.com/office/powerpoint/2010/main" val="317375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8A542392D36499C392F81F0C1A678" ma:contentTypeVersion="15" ma:contentTypeDescription="Create a new document." ma:contentTypeScope="" ma:versionID="d704ac8a4f424fbe51b020b693650733">
  <xsd:schema xmlns:xsd="http://www.w3.org/2001/XMLSchema" xmlns:xs="http://www.w3.org/2001/XMLSchema" xmlns:p="http://schemas.microsoft.com/office/2006/metadata/properties" xmlns:ns3="74ba5be0-00ac-47df-9e93-ec784f34b79d" xmlns:ns4="1df2a367-e772-4bce-a80b-0d531075fb9a" targetNamespace="http://schemas.microsoft.com/office/2006/metadata/properties" ma:root="true" ma:fieldsID="d0dd7b6d4de805336e3d361d957bbcf2" ns3:_="" ns4:_="">
    <xsd:import namespace="74ba5be0-00ac-47df-9e93-ec784f34b79d"/>
    <xsd:import namespace="1df2a367-e772-4bce-a80b-0d531075fb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a5be0-00ac-47df-9e93-ec784f34b7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a367-e772-4bce-a80b-0d531075f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928886-D529-471B-A4F7-6108004D0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a5be0-00ac-47df-9e93-ec784f34b79d"/>
    <ds:schemaRef ds:uri="1df2a367-e772-4bce-a80b-0d531075f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47B374-AF53-4CA1-8675-4BE8CC1305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C03738D-A51F-45AB-9E03-8AC8291EF2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578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SELSports Rooftop MUGA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Gilsenan</dc:creator>
  <cp:lastModifiedBy>Lee Warwick</cp:lastModifiedBy>
  <cp:revision>28</cp:revision>
  <dcterms:created xsi:type="dcterms:W3CDTF">2020-01-27T08:39:59Z</dcterms:created>
  <dcterms:modified xsi:type="dcterms:W3CDTF">2020-01-29T14:44:08Z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0x010100B2B8A542392D36499C392F81F0C1A678</vt:lpwstr>
  </property>
</Properties>
</file>